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8" d="100"/>
          <a:sy n="118" d="100"/>
        </p:scale>
        <p:origin x="1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263D-C41B-4F9A-843E-ACF0DE09AC29}"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E6FAB-46DE-405A-B350-719F85AE57F0}" type="slidenum">
              <a:rPr lang="en-US" smtClean="0"/>
              <a:t>‹#›</a:t>
            </a:fld>
            <a:endParaRPr lang="en-US"/>
          </a:p>
        </p:txBody>
      </p:sp>
    </p:spTree>
    <p:extLst>
      <p:ext uri="{BB962C8B-B14F-4D97-AF65-F5344CB8AC3E}">
        <p14:creationId xmlns:p14="http://schemas.microsoft.com/office/powerpoint/2010/main" val="315227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Justin highlighted some of DRI’s notable contributions to the global research community and the positive implications of new scientific discoveries for not only Nevada, but the rest of the world. But who will continue this work once faculty member like Richard decide to retire from his respective field?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will take his place? Will Nevada’s youth be poised to pick up where he left off? And maybe an even more important question to ask is, would they even be interested in doing so? </a:t>
            </a:r>
          </a:p>
          <a:p>
            <a:endParaRPr lang="en-US" dirty="0"/>
          </a:p>
        </p:txBody>
      </p:sp>
      <p:sp>
        <p:nvSpPr>
          <p:cNvPr id="4" name="Slide Number Placeholder 3"/>
          <p:cNvSpPr>
            <a:spLocks noGrp="1"/>
          </p:cNvSpPr>
          <p:nvPr>
            <p:ph type="sldNum" sz="quarter" idx="10"/>
          </p:nvPr>
        </p:nvSpPr>
        <p:spPr/>
        <p:txBody>
          <a:bodyPr/>
          <a:lstStyle/>
          <a:p>
            <a:fld id="{7B38BBE3-46D7-4BC0-99CF-CE982E2B8A2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706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agree that the need to entice student interest in science, technology, engineering and math is greater than ever. And that’s where GreenPower comes in.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MISSION &amp; VISION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Really what we want to do is translate all of the cutting edge research that is being conducted and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technology that is being developed here at DRI into tangible classroom tools and resources.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may have gathered from our mission statement, we do this in a unique way. The model we use targets the educators, as they are the experts in their respective field. Although we see great value in having professionals come into the classroom to talk about their work in our Storm Peak Laboratory, for example, we can reach more students by empowering the educator with both the background knowledge and confidence to disseminate that same information to their students.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created a two pronged program that aims to do just that.</a:t>
            </a:r>
          </a:p>
          <a:p>
            <a:endParaRPr lang="en-US" dirty="0"/>
          </a:p>
        </p:txBody>
      </p:sp>
      <p:sp>
        <p:nvSpPr>
          <p:cNvPr id="4" name="Slide Number Placeholder 3"/>
          <p:cNvSpPr>
            <a:spLocks noGrp="1"/>
          </p:cNvSpPr>
          <p:nvPr>
            <p:ph type="sldNum" sz="quarter" idx="10"/>
          </p:nvPr>
        </p:nvSpPr>
        <p:spPr/>
        <p:txBody>
          <a:bodyPr/>
          <a:lstStyle/>
          <a:p>
            <a:fld id="{7B38BBE3-46D7-4BC0-99CF-CE982E2B8A2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6044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BULLET 1</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 Green Boxes include active learning materials that engage students directly with hands-on projects and experiences which are meant to build critical thinking and problem solving skills.  These kits are designed to drive student inquiry and excitement for STEM by exposing them to subject matter and specialized equipment they might otherwise not have access to.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BULLET 2:</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Green Box includes about a unit’s worth of lessons, which equates to about 1 – 2 weeks’ worth of activities. We include everything the teacher will need to conduct the labs, from multimeters, miniature wind turbines, and salinity meters TO paper, pencils, glue etc. The unfortunate reality is most teachers, especially those at the elementary level, have to dig into their own pockets if they would want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certain</a:t>
            </a:r>
            <a:r>
              <a:rPr lang="en-US" sz="1200" kern="1200" dirty="0" smtClean="0">
                <a:solidFill>
                  <a:schemeClr val="tx1"/>
                </a:solidFill>
                <a:effectLst/>
                <a:latin typeface="+mn-lt"/>
                <a:ea typeface="+mn-ea"/>
                <a:cs typeface="+mn-cs"/>
              </a:rPr>
              <a:t> materials in the classroom.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72F46F-0A5B-482B-AB81-B0E00C70BD0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5284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BULLET 1</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 Green Boxes include active learning materials that engage students directly with hands-on projects and experiences which are meant to build critical thinking and problem solving skills.  These kits are designed to drive student inquiry and excitement for STEM by exposing them to subject matter and specialized equipment they might otherwise not have access to.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BULLET 2:</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Green Box includes about a unit’s worth of lessons, which equates to about 1 – 2 weeks’ worth of activities. We include everything the teacher will need to conduct the labs, from multimeters, miniature wind turbines, and salinity meters TO paper, pencils, glue etc. The unfortunate reality is most teachers, especially those at the elementary level, have to dig into their own pockets if they would want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certain</a:t>
            </a:r>
            <a:r>
              <a:rPr lang="en-US" sz="1200" kern="1200" dirty="0" smtClean="0">
                <a:solidFill>
                  <a:schemeClr val="tx1"/>
                </a:solidFill>
                <a:effectLst/>
                <a:latin typeface="+mn-lt"/>
                <a:ea typeface="+mn-ea"/>
                <a:cs typeface="+mn-cs"/>
              </a:rPr>
              <a:t> materials in the classroom.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72F46F-0A5B-482B-AB81-B0E00C70BD0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3503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BULLET 1</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 Green Boxes include active learning materials that engage students directly with hands-on projects and experiences which are meant to build critical thinking and problem solving skills.  These kits are designed to drive student inquiry and excitement for STEM by exposing them to subject matter and specialized equipment they might otherwise not have access to.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BULLET 2:</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Green Box includes about a unit’s worth of lessons, which equates to about 1 – 2 weeks’ worth of activities. We include everything the teacher will need to conduct the labs, from multimeters, miniature wind turbines, and salinity meters TO paper, pencils, glue etc. The unfortunate reality is most teachers, especially those at the elementary level, have to dig into their own pockets if they would want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certain</a:t>
            </a:r>
            <a:r>
              <a:rPr lang="en-US" sz="1200" kern="1200" dirty="0" smtClean="0">
                <a:solidFill>
                  <a:schemeClr val="tx1"/>
                </a:solidFill>
                <a:effectLst/>
                <a:latin typeface="+mn-lt"/>
                <a:ea typeface="+mn-ea"/>
                <a:cs typeface="+mn-cs"/>
              </a:rPr>
              <a:t> materials in the classroom.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72F46F-0A5B-482B-AB81-B0E00C70BD0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9319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BULLET 1</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 Green Boxes include active learning materials that engage students directly with hands-on projects and experiences which are meant to build critical thinking and problem solving skills.  These kits are designed to drive student inquiry and excitement for STEM by exposing them to subject matter and specialized equipment they might otherwise not have access to.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BULLET 2:</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Green Box includes about a unit’s worth of lessons, which equates to about 1 – 2 weeks’ worth of activities. We include everything the teacher will need to conduct the labs, from multimeters, miniature wind turbines, and salinity meters TO paper, pencils, glue etc. The unfortunate reality is most teachers, especially those at the elementary level, have to dig into their own pockets if they would want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certain</a:t>
            </a:r>
            <a:r>
              <a:rPr lang="en-US" sz="1200" kern="1200" dirty="0" smtClean="0">
                <a:solidFill>
                  <a:schemeClr val="tx1"/>
                </a:solidFill>
                <a:effectLst/>
                <a:latin typeface="+mn-lt"/>
                <a:ea typeface="+mn-ea"/>
                <a:cs typeface="+mn-cs"/>
              </a:rPr>
              <a:t> materials in the classroom.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72F46F-0A5B-482B-AB81-B0E00C70BD0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297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BULLET 1</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 Green Boxes include active learning materials that engage students directly with hands-on projects and experiences which are meant to build critical thinking and problem solving skills.  These kits are designed to drive student inquiry and excitement for STEM by exposing them to subject matter and specialized equipment they might otherwise not have access to.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BULLET 2:</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Green Box includes about a unit’s worth of lessons, which equates to about 1 – 2 weeks’ worth of activities. We include everything the teacher will need to conduct the labs, from multimeters, miniature wind turbines, and salinity meters TO paper, pencils, glue etc. The unfortunate reality is most teachers, especially those at the elementary level, have to dig into their own pockets if they would want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certain</a:t>
            </a:r>
            <a:r>
              <a:rPr lang="en-US" sz="1200" kern="1200" dirty="0" smtClean="0">
                <a:solidFill>
                  <a:schemeClr val="tx1"/>
                </a:solidFill>
                <a:effectLst/>
                <a:latin typeface="+mn-lt"/>
                <a:ea typeface="+mn-ea"/>
                <a:cs typeface="+mn-cs"/>
              </a:rPr>
              <a:t> materials in the classroom.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72F46F-0A5B-482B-AB81-B0E00C70BD0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6154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11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83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3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44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93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23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0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63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5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64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577D6-DA14-4B97-A9C6-3DE101F52E21}" type="datetimeFigureOut">
              <a:rPr lang="en-US" smtClean="0">
                <a:solidFill>
                  <a:prstClr val="black">
                    <a:tint val="75000"/>
                  </a:prstClr>
                </a:solidFill>
              </a:rPr>
              <a:pPr/>
              <a:t>1/14/2017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1A8B6-01C6-41F5-91C8-076C172AA9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976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5" y="-710230"/>
            <a:ext cx="12341290" cy="8225001"/>
          </a:xfrm>
          <a:prstGeom prst="rect">
            <a:avLst/>
          </a:prstGeom>
          <a:effectLst>
            <a:softEdge rad="63500"/>
          </a:effectLst>
        </p:spPr>
      </p:pic>
      <p:sp>
        <p:nvSpPr>
          <p:cNvPr id="5" name="TextBox 4"/>
          <p:cNvSpPr txBox="1"/>
          <p:nvPr/>
        </p:nvSpPr>
        <p:spPr>
          <a:xfrm>
            <a:off x="5180927" y="5201731"/>
            <a:ext cx="7095048" cy="1015663"/>
          </a:xfrm>
          <a:prstGeom prst="rect">
            <a:avLst/>
          </a:prstGeom>
          <a:noFill/>
        </p:spPr>
        <p:txBody>
          <a:bodyPr wrap="square" rtlCol="0">
            <a:spAutoFit/>
          </a:bodyPr>
          <a:lstStyle/>
          <a:p>
            <a:pPr algn="ctr"/>
            <a:r>
              <a:rPr lang="en-US" sz="6000" b="1" dirty="0">
                <a:solidFill>
                  <a:prstClr val="white"/>
                </a:solidFill>
                <a:latin typeface="Arial Narrow" panose="020B0606020202030204" pitchFamily="34" charset="0"/>
              </a:rPr>
              <a:t>The Power of Science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57" y="5201731"/>
            <a:ext cx="4295775" cy="1066800"/>
          </a:xfrm>
          <a:prstGeom prst="rect">
            <a:avLst/>
          </a:prstGeom>
        </p:spPr>
      </p:pic>
    </p:spTree>
    <p:extLst>
      <p:ext uri="{BB962C8B-B14F-4D97-AF65-F5344CB8AC3E}">
        <p14:creationId xmlns:p14="http://schemas.microsoft.com/office/powerpoint/2010/main" val="3643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522112" y="982913"/>
            <a:ext cx="5830221" cy="5357501"/>
          </a:xfrm>
          <a:solidFill>
            <a:schemeClr val="accent1">
              <a:lumMod val="20000"/>
              <a:lumOff val="80000"/>
            </a:schemeClr>
          </a:solidFill>
          <a:ln>
            <a:solidFill>
              <a:schemeClr val="tx1"/>
            </a:solidFill>
          </a:ln>
          <a:effectLst>
            <a:softEdge rad="31750"/>
          </a:effectLst>
        </p:spPr>
        <p:txBody>
          <a:bodyPr>
            <a:noAutofit/>
          </a:bodyPr>
          <a:lstStyle/>
          <a:p>
            <a:pPr marL="0" indent="0">
              <a:buNone/>
            </a:pPr>
            <a:r>
              <a:rPr lang="en-US" sz="2400" b="1" dirty="0">
                <a:latin typeface="Arial Narrow" panose="020B0606020202030204" pitchFamily="34" charset="0"/>
              </a:rPr>
              <a:t>GreenPower Mission</a:t>
            </a:r>
          </a:p>
          <a:p>
            <a:pPr marL="0" indent="0">
              <a:buNone/>
            </a:pPr>
            <a:r>
              <a:rPr lang="en-US" sz="2400" dirty="0">
                <a:latin typeface="Arial Narrow" panose="020B0606020202030204" pitchFamily="34" charset="0"/>
              </a:rPr>
              <a:t>To support Nevada's PreK-12 educators in science-based, environmental education by providing the tools, resources, and knowledge they need, so all students acquire the knowledge and skills needed to work, live and contribute in our community.</a:t>
            </a:r>
          </a:p>
          <a:p>
            <a:pPr marL="0" indent="0">
              <a:buNone/>
            </a:pPr>
            <a:endParaRPr lang="en-US" sz="2400" dirty="0">
              <a:latin typeface="Arial Narrow" panose="020B0606020202030204" pitchFamily="34" charset="0"/>
            </a:endParaRPr>
          </a:p>
          <a:p>
            <a:pPr marL="0" indent="0">
              <a:buNone/>
            </a:pPr>
            <a:r>
              <a:rPr lang="en-US" sz="2400" b="1" dirty="0">
                <a:latin typeface="Arial Narrow" panose="020B0606020202030204" pitchFamily="34" charset="0"/>
              </a:rPr>
              <a:t>GreenPower Vision </a:t>
            </a:r>
          </a:p>
          <a:p>
            <a:pPr marL="0" indent="0">
              <a:buNone/>
            </a:pPr>
            <a:r>
              <a:rPr lang="en-US" sz="2400" dirty="0">
                <a:latin typeface="Arial Narrow" panose="020B0606020202030204" pitchFamily="34" charset="0"/>
              </a:rPr>
              <a:t>We aim to increase scientific knowledge and understanding of the earth's environment, promoting preservation of diverse ecosystems, advancing responsible resource management, and improving human health and welfare. </a:t>
            </a:r>
          </a:p>
          <a:p>
            <a:endParaRPr lang="en-US" sz="2600" dirty="0">
              <a:latin typeface="Arial Narrow" panose="020B0606020202030204" pitchFamily="34" charset="0"/>
            </a:endParaRPr>
          </a:p>
        </p:txBody>
      </p:sp>
      <p:sp>
        <p:nvSpPr>
          <p:cNvPr id="13" name="Title 1"/>
          <p:cNvSpPr>
            <a:spLocks noGrp="1"/>
          </p:cNvSpPr>
          <p:nvPr>
            <p:ph type="title"/>
          </p:nvPr>
        </p:nvSpPr>
        <p:spPr>
          <a:xfrm>
            <a:off x="0" y="0"/>
            <a:ext cx="12192000" cy="812077"/>
          </a:xfrm>
          <a:solidFill>
            <a:schemeClr val="tx2">
              <a:lumMod val="50000"/>
            </a:schemeClr>
          </a:solidFill>
        </p:spPr>
        <p:txBody>
          <a:bodyPr>
            <a:normAutofit/>
          </a:bodyPr>
          <a:lstStyle/>
          <a:p>
            <a:r>
              <a:rPr lang="en-US" sz="4000" b="1" dirty="0" smtClean="0">
                <a:solidFill>
                  <a:schemeClr val="bg1"/>
                </a:solidFill>
                <a:latin typeface="Arial Narrow" panose="020B0606020202030204" pitchFamily="34" charset="0"/>
              </a:rPr>
              <a:t>DRI’s Connection to K-12 Education </a:t>
            </a:r>
            <a:endParaRPr lang="en-US" sz="4000" b="1" dirty="0">
              <a:solidFill>
                <a:schemeClr val="bg1"/>
              </a:solidFill>
              <a:latin typeface="Arial Narrow" panose="020B0606020202030204" pitchFamily="34" charset="0"/>
            </a:endParaRPr>
          </a:p>
        </p:txBody>
      </p:sp>
      <p:pic>
        <p:nvPicPr>
          <p:cNvPr id="10" name="Picture 9"/>
          <p:cNvPicPr>
            <a:picLocks noChangeAspect="1"/>
          </p:cNvPicPr>
          <p:nvPr/>
        </p:nvPicPr>
        <p:blipFill rotWithShape="1">
          <a:blip r:embed="rId3"/>
          <a:srcRect l="258" r="9140"/>
          <a:stretch/>
        </p:blipFill>
        <p:spPr>
          <a:xfrm>
            <a:off x="6588401" y="1086128"/>
            <a:ext cx="5244860" cy="2744001"/>
          </a:xfrm>
          <a:prstGeom prst="rect">
            <a:avLst/>
          </a:prstGeom>
        </p:spPr>
      </p:pic>
      <p:pic>
        <p:nvPicPr>
          <p:cNvPr id="15" name="Picture 14"/>
          <p:cNvPicPr>
            <a:picLocks noChangeAspect="1"/>
          </p:cNvPicPr>
          <p:nvPr/>
        </p:nvPicPr>
        <p:blipFill rotWithShape="1">
          <a:blip r:embed="rId4"/>
          <a:srcRect l="59019" t="35219" r="23961" b="32207"/>
          <a:stretch/>
        </p:blipFill>
        <p:spPr>
          <a:xfrm>
            <a:off x="6588401" y="3830129"/>
            <a:ext cx="5256438" cy="2829463"/>
          </a:xfrm>
          <a:prstGeom prst="rect">
            <a:avLst/>
          </a:prstGeom>
        </p:spPr>
      </p:pic>
      <p:pic>
        <p:nvPicPr>
          <p:cNvPr id="2" name="Picture 1"/>
          <p:cNvPicPr>
            <a:picLocks noChangeAspect="1"/>
          </p:cNvPicPr>
          <p:nvPr/>
        </p:nvPicPr>
        <p:blipFill>
          <a:blip r:embed="rId5"/>
          <a:stretch>
            <a:fillRect/>
          </a:stretch>
        </p:blipFill>
        <p:spPr>
          <a:xfrm>
            <a:off x="3548432" y="3337962"/>
            <a:ext cx="2547568" cy="647402"/>
          </a:xfrm>
          <a:prstGeom prst="rect">
            <a:avLst/>
          </a:prstGeom>
        </p:spPr>
      </p:pic>
    </p:spTree>
    <p:extLst>
      <p:ext uri="{BB962C8B-B14F-4D97-AF65-F5344CB8AC3E}">
        <p14:creationId xmlns:p14="http://schemas.microsoft.com/office/powerpoint/2010/main" val="94376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5109"/>
          </a:xfrm>
          <a:solidFill>
            <a:schemeClr val="tx2">
              <a:lumMod val="50000"/>
            </a:schemeClr>
          </a:solidFill>
        </p:spPr>
        <p:txBody>
          <a:bodyPr>
            <a:normAutofit/>
          </a:bodyPr>
          <a:lstStyle/>
          <a:p>
            <a:pPr algn="ctr"/>
            <a:r>
              <a:rPr lang="en-US" sz="4000" b="1" dirty="0" smtClean="0">
                <a:solidFill>
                  <a:schemeClr val="bg1"/>
                </a:solidFill>
                <a:latin typeface="Arial Narrow" panose="020B0606020202030204" pitchFamily="34" charset="0"/>
              </a:rPr>
              <a:t>Green Boxes</a:t>
            </a:r>
            <a:endParaRPr lang="en-US" sz="4000" b="1" dirty="0">
              <a:solidFill>
                <a:schemeClr val="bg1"/>
              </a:solidFill>
              <a:latin typeface="Arial Narrow" panose="020B0606020202030204" pitchFamily="34"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6590" y="1566436"/>
            <a:ext cx="5500510" cy="431469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466523" y="1304751"/>
            <a:ext cx="5223018" cy="5093702"/>
          </a:xfrm>
          <a:prstGeom prst="rect">
            <a:avLst/>
          </a:prstGeom>
          <a:solidFill>
            <a:schemeClr val="accent1">
              <a:lumMod val="20000"/>
              <a:lumOff val="80000"/>
            </a:schemeClr>
          </a:solidFill>
          <a:ln>
            <a:solidFill>
              <a:schemeClr val="bg1"/>
            </a:solidFill>
          </a:ln>
          <a:effectLst>
            <a:softEdge rad="63500"/>
          </a:effectLst>
        </p:spPr>
        <p:txBody>
          <a:bodyPr wrap="square" rtlCol="0">
            <a:spAutoFit/>
          </a:bodyPr>
          <a:lstStyle/>
          <a:p>
            <a:pPr marL="342900" indent="-342900">
              <a:buFont typeface="Courier New" panose="02070309020205020404" pitchFamily="49" charset="0"/>
              <a:buChar char="o"/>
            </a:pPr>
            <a:r>
              <a:rPr lang="en-US" sz="2500" dirty="0">
                <a:solidFill>
                  <a:prstClr val="black"/>
                </a:solidFill>
                <a:latin typeface="Arial Narrow" panose="020B0606020202030204" pitchFamily="34" charset="0"/>
              </a:rPr>
              <a:t>Self-contained teaching kits provide educators with hands-on science experiments.</a:t>
            </a:r>
          </a:p>
          <a:p>
            <a:pPr marL="342900" indent="-342900">
              <a:buFont typeface="Courier New" panose="02070309020205020404" pitchFamily="49" charset="0"/>
              <a:buChar char="o"/>
            </a:pPr>
            <a:endParaRPr lang="en-US" sz="2500" dirty="0">
              <a:solidFill>
                <a:prstClr val="black"/>
              </a:solidFill>
              <a:latin typeface="Arial Narrow" panose="020B0606020202030204" pitchFamily="34" charset="0"/>
            </a:endParaRPr>
          </a:p>
          <a:p>
            <a:pPr marL="342900" indent="-342900">
              <a:buFont typeface="Courier New" panose="02070309020205020404" pitchFamily="49" charset="0"/>
              <a:buChar char="o"/>
            </a:pPr>
            <a:r>
              <a:rPr lang="en-US" sz="2500" dirty="0">
                <a:solidFill>
                  <a:prstClr val="black"/>
                </a:solidFill>
                <a:latin typeface="Arial Narrow" panose="020B0606020202030204" pitchFamily="34" charset="0"/>
              </a:rPr>
              <a:t>Standards-based lessons are designed to enhance student literacy in various STEM subject areas.</a:t>
            </a:r>
          </a:p>
          <a:p>
            <a:pPr marL="342900" indent="-342900">
              <a:buFont typeface="Courier New" panose="02070309020205020404" pitchFamily="49" charset="0"/>
              <a:buChar char="o"/>
            </a:pPr>
            <a:endParaRPr lang="en-US" sz="2500" dirty="0">
              <a:solidFill>
                <a:prstClr val="black"/>
              </a:solidFill>
              <a:latin typeface="Arial Narrow" panose="020B0606020202030204" pitchFamily="34" charset="0"/>
            </a:endParaRPr>
          </a:p>
          <a:p>
            <a:pPr marL="342900" indent="-342900">
              <a:buFont typeface="Courier New" panose="02070309020205020404" pitchFamily="49" charset="0"/>
              <a:buChar char="o"/>
            </a:pPr>
            <a:r>
              <a:rPr lang="en-US" sz="2500" dirty="0">
                <a:solidFill>
                  <a:prstClr val="black"/>
                </a:solidFill>
                <a:latin typeface="Arial Narrow" panose="020B0606020202030204" pitchFamily="34" charset="0"/>
              </a:rPr>
              <a:t>Aligned with Next Generation Science Standards </a:t>
            </a:r>
          </a:p>
          <a:p>
            <a:pPr marL="342900" indent="-342900">
              <a:buFont typeface="Courier New" panose="02070309020205020404" pitchFamily="49" charset="0"/>
              <a:buChar char="o"/>
            </a:pPr>
            <a:endParaRPr lang="en-US" sz="2500" dirty="0">
              <a:solidFill>
                <a:prstClr val="black"/>
              </a:solidFill>
              <a:latin typeface="Arial Narrow" panose="020B0606020202030204" pitchFamily="34" charset="0"/>
            </a:endParaRPr>
          </a:p>
          <a:p>
            <a:pPr marL="342900" indent="-342900">
              <a:buFont typeface="Courier New" panose="02070309020205020404" pitchFamily="49" charset="0"/>
              <a:buChar char="o"/>
            </a:pPr>
            <a:r>
              <a:rPr lang="en-US" sz="2500" dirty="0">
                <a:solidFill>
                  <a:prstClr val="black"/>
                </a:solidFill>
                <a:latin typeface="Arial Narrow" panose="020B0606020202030204" pitchFamily="34" charset="0"/>
              </a:rPr>
              <a:t>FREE of cost to any educator in Nevada!</a:t>
            </a:r>
          </a:p>
        </p:txBody>
      </p:sp>
    </p:spTree>
    <p:extLst>
      <p:ext uri="{BB962C8B-B14F-4D97-AF65-F5344CB8AC3E}">
        <p14:creationId xmlns:p14="http://schemas.microsoft.com/office/powerpoint/2010/main" val="228446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5109"/>
          </a:xfrm>
          <a:solidFill>
            <a:schemeClr val="tx2">
              <a:lumMod val="50000"/>
            </a:schemeClr>
          </a:solidFill>
        </p:spPr>
        <p:txBody>
          <a:bodyPr>
            <a:normAutofit/>
          </a:bodyPr>
          <a:lstStyle/>
          <a:p>
            <a:pPr algn="ctr"/>
            <a:r>
              <a:rPr lang="en-US" sz="4000" b="1" dirty="0" smtClean="0">
                <a:solidFill>
                  <a:schemeClr val="bg1"/>
                </a:solidFill>
                <a:latin typeface="Arial Narrow" panose="020B0606020202030204" pitchFamily="34" charset="0"/>
              </a:rPr>
              <a:t>Artful Architecture</a:t>
            </a:r>
            <a:r>
              <a:rPr lang="en-US" sz="4000" b="1" dirty="0" smtClean="0">
                <a:solidFill>
                  <a:schemeClr val="bg1"/>
                </a:solidFill>
                <a:latin typeface="Arial Narrow" panose="020B0606020202030204" pitchFamily="34" charset="0"/>
              </a:rPr>
              <a:t> </a:t>
            </a:r>
            <a:r>
              <a:rPr lang="en-US" sz="4000" b="1" dirty="0" smtClean="0">
                <a:solidFill>
                  <a:schemeClr val="bg1"/>
                </a:solidFill>
                <a:latin typeface="Arial Narrow" panose="020B0606020202030204" pitchFamily="34" charset="0"/>
              </a:rPr>
              <a:t>Green Box</a:t>
            </a:r>
            <a:endParaRPr lang="en-US" sz="4000" b="1" dirty="0">
              <a:solidFill>
                <a:schemeClr val="bg1"/>
              </a:solidFill>
              <a:latin typeface="Arial Narrow" panose="020B0606020202030204" pitchFamily="34" charset="0"/>
            </a:endParaRPr>
          </a:p>
        </p:txBody>
      </p:sp>
      <p:sp>
        <p:nvSpPr>
          <p:cNvPr id="3" name="TextBox 2"/>
          <p:cNvSpPr txBox="1"/>
          <p:nvPr/>
        </p:nvSpPr>
        <p:spPr>
          <a:xfrm>
            <a:off x="382964" y="1230896"/>
            <a:ext cx="5223018" cy="5447645"/>
          </a:xfrm>
          <a:prstGeom prst="rect">
            <a:avLst/>
          </a:prstGeom>
          <a:solidFill>
            <a:schemeClr val="accent1">
              <a:lumMod val="20000"/>
              <a:lumOff val="80000"/>
            </a:schemeClr>
          </a:solidFill>
          <a:ln>
            <a:solidFill>
              <a:schemeClr val="bg1"/>
            </a:solidFill>
          </a:ln>
          <a:effectLst>
            <a:softEdge rad="63500"/>
          </a:effectLst>
        </p:spPr>
        <p:txBody>
          <a:bodyPr wrap="square" rtlCol="0">
            <a:spAutoFit/>
          </a:bodyPr>
          <a:lstStyle/>
          <a:p>
            <a:pPr algn="ctr"/>
            <a:r>
              <a:rPr lang="en-US" sz="2400" b="1" dirty="0" smtClean="0">
                <a:latin typeface="Arial Narrow" panose="020B0606020202030204" pitchFamily="34" charset="0"/>
              </a:rPr>
              <a:t>Conservatory Construction -  Performance Expectations</a:t>
            </a:r>
            <a:r>
              <a:rPr lang="en-US" sz="2400" b="1" dirty="0" smtClean="0">
                <a:latin typeface="Arial Narrow" panose="020B0606020202030204" pitchFamily="34" charset="0"/>
              </a:rPr>
              <a:t>:</a:t>
            </a:r>
            <a:endParaRPr lang="en-US" sz="2400" b="1" dirty="0" smtClean="0">
              <a:latin typeface="Arial Narrow" panose="020B0606020202030204" pitchFamily="34" charset="0"/>
            </a:endParaRPr>
          </a:p>
          <a:p>
            <a:pPr marL="457200" indent="-457200">
              <a:buFont typeface="Arial" panose="020B0604020202020204" pitchFamily="34" charset="0"/>
              <a:buChar char="•"/>
            </a:pPr>
            <a:endParaRPr lang="en-US" sz="2000" dirty="0">
              <a:latin typeface="Arial Narrow" panose="020B0606020202030204" pitchFamily="34" charset="0"/>
            </a:endParaRPr>
          </a:p>
          <a:p>
            <a:pPr marL="457200" indent="-457200">
              <a:buFont typeface="Courier New" panose="02070309020205020404" pitchFamily="49" charset="0"/>
              <a:buChar char="o"/>
            </a:pPr>
            <a:r>
              <a:rPr lang="en-US" sz="2000" dirty="0">
                <a:latin typeface="Arial Narrow" panose="020B0606020202030204" pitchFamily="34" charset="0"/>
              </a:rPr>
              <a:t>3-5-ETS1-1. Define a simple design problem reflecting a need or a want that includes specified criteria for success and constraints on materials, time, or cost. </a:t>
            </a:r>
            <a:endParaRPr lang="en-US" sz="2000" dirty="0" smtClean="0">
              <a:latin typeface="Arial Narrow" panose="020B0606020202030204" pitchFamily="34" charset="0"/>
            </a:endParaRPr>
          </a:p>
          <a:p>
            <a:endParaRPr lang="en-US" sz="2000" dirty="0">
              <a:latin typeface="Arial Narrow" panose="020B0606020202030204" pitchFamily="34" charset="0"/>
            </a:endParaRPr>
          </a:p>
          <a:p>
            <a:pPr marL="457200" indent="-457200">
              <a:buFont typeface="Courier New" panose="02070309020205020404" pitchFamily="49" charset="0"/>
              <a:buChar char="o"/>
            </a:pPr>
            <a:r>
              <a:rPr lang="en-US" sz="2000" dirty="0">
                <a:latin typeface="Arial Narrow" panose="020B0606020202030204" pitchFamily="34" charset="0"/>
              </a:rPr>
              <a:t>3-5-ETS1-2. Generate and compare multiple possible solutions to a problem based on how well each is likely to meet the criteria and constraints of the problem</a:t>
            </a:r>
            <a:r>
              <a:rPr lang="en-US" sz="2000" dirty="0" smtClean="0">
                <a:latin typeface="Arial Narrow" panose="020B0606020202030204" pitchFamily="34" charset="0"/>
              </a:rPr>
              <a:t>.</a:t>
            </a:r>
          </a:p>
          <a:p>
            <a:endParaRPr lang="en-US" sz="2000" dirty="0">
              <a:latin typeface="Arial Narrow" panose="020B0606020202030204" pitchFamily="34" charset="0"/>
            </a:endParaRPr>
          </a:p>
          <a:p>
            <a:pPr marL="457200" indent="-457200">
              <a:buFont typeface="Courier New" panose="02070309020205020404" pitchFamily="49" charset="0"/>
              <a:buChar char="o"/>
            </a:pPr>
            <a:r>
              <a:rPr lang="en-US" sz="2000" dirty="0">
                <a:latin typeface="Arial Narrow" panose="020B0606020202030204" pitchFamily="34" charset="0"/>
              </a:rPr>
              <a:t>3-5-ETS1-3. Plan and carry out fair tests in which variables are controlled and failure points are considered to identify aspects of a model or prototype that can be improved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422" y="1697799"/>
            <a:ext cx="5838452" cy="4159897"/>
          </a:xfrm>
          <a:prstGeom prst="rect">
            <a:avLst/>
          </a:prstGeom>
        </p:spPr>
      </p:pic>
      <p:sp>
        <p:nvSpPr>
          <p:cNvPr id="7" name="TextBox 6"/>
          <p:cNvSpPr txBox="1"/>
          <p:nvPr/>
        </p:nvSpPr>
        <p:spPr>
          <a:xfrm>
            <a:off x="6512986" y="5955266"/>
            <a:ext cx="4609323"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rPr>
              <a:t>Sepulveda Elementary School – 5</a:t>
            </a:r>
            <a:r>
              <a:rPr lang="en-US" baseline="30000" dirty="0" smtClean="0">
                <a:solidFill>
                  <a:schemeClr val="bg1"/>
                </a:solidFill>
                <a:latin typeface="Arial Narrow" panose="020B0606020202030204" pitchFamily="34" charset="0"/>
              </a:rPr>
              <a:t>th</a:t>
            </a:r>
            <a:r>
              <a:rPr lang="en-US" dirty="0" smtClean="0">
                <a:solidFill>
                  <a:schemeClr val="bg1"/>
                </a:solidFill>
                <a:latin typeface="Arial Narrow" panose="020B0606020202030204" pitchFamily="34" charset="0"/>
              </a:rPr>
              <a:t> grade classroom</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8373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5109"/>
          </a:xfrm>
          <a:solidFill>
            <a:schemeClr val="tx2">
              <a:lumMod val="50000"/>
            </a:schemeClr>
          </a:solidFill>
        </p:spPr>
        <p:txBody>
          <a:bodyPr>
            <a:normAutofit/>
          </a:bodyPr>
          <a:lstStyle/>
          <a:p>
            <a:pPr algn="ctr"/>
            <a:r>
              <a:rPr lang="en-US" sz="4000" b="1" dirty="0" smtClean="0">
                <a:solidFill>
                  <a:schemeClr val="bg1"/>
                </a:solidFill>
                <a:latin typeface="Arial Narrow" panose="020B0606020202030204" pitchFamily="34" charset="0"/>
              </a:rPr>
              <a:t>The Greenhouse Effect</a:t>
            </a:r>
            <a:endParaRPr lang="en-US" sz="4000" b="1" dirty="0">
              <a:solidFill>
                <a:schemeClr val="bg1"/>
              </a:solidFill>
              <a:latin typeface="Arial Narrow" panose="020B0606020202030204" pitchFamily="34" charset="0"/>
            </a:endParaRPr>
          </a:p>
        </p:txBody>
      </p:sp>
      <p:sp>
        <p:nvSpPr>
          <p:cNvPr id="3" name="TextBox 2"/>
          <p:cNvSpPr txBox="1"/>
          <p:nvPr/>
        </p:nvSpPr>
        <p:spPr>
          <a:xfrm>
            <a:off x="6662384" y="1410587"/>
            <a:ext cx="5223018" cy="4524315"/>
          </a:xfrm>
          <a:prstGeom prst="rect">
            <a:avLst/>
          </a:prstGeom>
          <a:solidFill>
            <a:schemeClr val="accent1">
              <a:lumMod val="20000"/>
              <a:lumOff val="80000"/>
            </a:schemeClr>
          </a:solidFill>
          <a:ln>
            <a:solidFill>
              <a:schemeClr val="bg1"/>
            </a:solidFill>
          </a:ln>
          <a:effectLst>
            <a:softEdge rad="63500"/>
          </a:effectLst>
        </p:spPr>
        <p:txBody>
          <a:bodyPr wrap="square" rtlCol="0">
            <a:spAutoFit/>
          </a:bodyPr>
          <a:lstStyle/>
          <a:p>
            <a:pPr algn="ctr"/>
            <a:r>
              <a:rPr lang="en-US" sz="2400" b="1" dirty="0" smtClean="0">
                <a:latin typeface="Arial Narrow" panose="020B0606020202030204" pitchFamily="34" charset="0"/>
              </a:rPr>
              <a:t>The Greenhouse Effect</a:t>
            </a:r>
          </a:p>
          <a:p>
            <a:pPr algn="ctr"/>
            <a:endParaRPr lang="en-US" sz="2400" b="1" dirty="0" smtClean="0">
              <a:latin typeface="Arial Narrow" panose="020B0606020202030204" pitchFamily="34" charset="0"/>
            </a:endParaRPr>
          </a:p>
          <a:p>
            <a:r>
              <a:rPr lang="en-US" sz="2000" dirty="0">
                <a:latin typeface="Arial Narrow" panose="020B0606020202030204" pitchFamily="34" charset="0"/>
              </a:rPr>
              <a:t>The Earth gets energy from the sun in the form of sunlight. The Earth's surface absorbs some of this energy and heats up. That's why the surface of a road can feel hot even after the sun has gone down—because it has absorbed a lot of energy from the sun. The Earth cools down by giving off a different form of energy, called infrared radiation. But before all this radiation can escape to outer space, greenhouse gases in the atmosphere absorb some of it, which makes the atmosphere warmer. As the atmosphere gets warmer, it makes the Earth's surface warmer, </a:t>
            </a:r>
            <a:r>
              <a:rPr lang="en-US" sz="2000" dirty="0" smtClean="0">
                <a:latin typeface="Arial Narrow" panose="020B0606020202030204" pitchFamily="34" charset="0"/>
              </a:rPr>
              <a:t>too.</a:t>
            </a:r>
            <a:endParaRPr lang="en-US" sz="2000" dirty="0">
              <a:latin typeface="Arial Narrow" panose="020B0606020202030204" pitchFamily="34" charset="0"/>
            </a:endParaRPr>
          </a:p>
          <a:p>
            <a:pPr algn="ctr"/>
            <a:endParaRPr lang="en-US" sz="2000" dirty="0">
              <a:latin typeface="Arial Narrow" panose="020B0606020202030204" pitchFamily="34" charset="0"/>
            </a:endParaRPr>
          </a:p>
        </p:txBody>
      </p:sp>
      <p:pic>
        <p:nvPicPr>
          <p:cNvPr id="5" name="Picture 4"/>
          <p:cNvPicPr>
            <a:picLocks noChangeAspect="1"/>
          </p:cNvPicPr>
          <p:nvPr/>
        </p:nvPicPr>
        <p:blipFill>
          <a:blip r:embed="rId3"/>
          <a:stretch>
            <a:fillRect/>
          </a:stretch>
        </p:blipFill>
        <p:spPr>
          <a:xfrm>
            <a:off x="256248" y="1470883"/>
            <a:ext cx="6168828" cy="4403724"/>
          </a:xfrm>
          <a:prstGeom prst="rect">
            <a:avLst/>
          </a:prstGeom>
        </p:spPr>
      </p:pic>
    </p:spTree>
    <p:extLst>
      <p:ext uri="{BB962C8B-B14F-4D97-AF65-F5344CB8AC3E}">
        <p14:creationId xmlns:p14="http://schemas.microsoft.com/office/powerpoint/2010/main" val="94706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5109"/>
          </a:xfrm>
          <a:solidFill>
            <a:schemeClr val="tx2">
              <a:lumMod val="50000"/>
            </a:schemeClr>
          </a:solidFill>
        </p:spPr>
        <p:txBody>
          <a:bodyPr>
            <a:normAutofit/>
          </a:bodyPr>
          <a:lstStyle/>
          <a:p>
            <a:pPr algn="ctr"/>
            <a:r>
              <a:rPr lang="en-US" sz="4000" b="1" dirty="0" smtClean="0">
                <a:solidFill>
                  <a:schemeClr val="bg1"/>
                </a:solidFill>
                <a:latin typeface="Arial Narrow" panose="020B0606020202030204" pitchFamily="34" charset="0"/>
              </a:rPr>
              <a:t>Greenhouses</a:t>
            </a:r>
            <a:endParaRPr lang="en-US" sz="4000" b="1" dirty="0">
              <a:solidFill>
                <a:schemeClr val="bg1"/>
              </a:solidFill>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6096000" y="914246"/>
            <a:ext cx="5092166" cy="2523007"/>
          </a:xfrm>
          <a:prstGeom prst="rect">
            <a:avLst/>
          </a:prstGeom>
        </p:spPr>
      </p:pic>
      <p:pic>
        <p:nvPicPr>
          <p:cNvPr id="7" name="Picture 6"/>
          <p:cNvPicPr>
            <a:picLocks noChangeAspect="1"/>
          </p:cNvPicPr>
          <p:nvPr/>
        </p:nvPicPr>
        <p:blipFill>
          <a:blip r:embed="rId4"/>
          <a:stretch>
            <a:fillRect/>
          </a:stretch>
        </p:blipFill>
        <p:spPr>
          <a:xfrm>
            <a:off x="534074" y="1399248"/>
            <a:ext cx="4638086" cy="4638086"/>
          </a:xfrm>
          <a:prstGeom prst="rect">
            <a:avLst/>
          </a:prstGeom>
        </p:spPr>
      </p:pic>
      <p:pic>
        <p:nvPicPr>
          <p:cNvPr id="8" name="Picture 7"/>
          <p:cNvPicPr>
            <a:picLocks noChangeAspect="1"/>
          </p:cNvPicPr>
          <p:nvPr/>
        </p:nvPicPr>
        <p:blipFill rotWithShape="1">
          <a:blip r:embed="rId5"/>
          <a:srcRect b="26472"/>
          <a:stretch/>
        </p:blipFill>
        <p:spPr>
          <a:xfrm>
            <a:off x="5557036" y="3586389"/>
            <a:ext cx="6159725" cy="3057172"/>
          </a:xfrm>
          <a:prstGeom prst="rect">
            <a:avLst/>
          </a:prstGeom>
        </p:spPr>
      </p:pic>
    </p:spTree>
    <p:extLst>
      <p:ext uri="{BB962C8B-B14F-4D97-AF65-F5344CB8AC3E}">
        <p14:creationId xmlns:p14="http://schemas.microsoft.com/office/powerpoint/2010/main" val="60472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5109"/>
          </a:xfrm>
          <a:solidFill>
            <a:schemeClr val="tx2">
              <a:lumMod val="50000"/>
            </a:schemeClr>
          </a:solidFill>
        </p:spPr>
        <p:txBody>
          <a:bodyPr>
            <a:normAutofit/>
          </a:bodyPr>
          <a:lstStyle/>
          <a:p>
            <a:pPr algn="ctr"/>
            <a:r>
              <a:rPr lang="en-US" sz="4000" b="1" dirty="0" smtClean="0">
                <a:solidFill>
                  <a:schemeClr val="bg1"/>
                </a:solidFill>
                <a:latin typeface="Arial Narrow" panose="020B0606020202030204" pitchFamily="34" charset="0"/>
              </a:rPr>
              <a:t>Conservatory Construction</a:t>
            </a:r>
            <a:endParaRPr lang="en-US" sz="4000" b="1" dirty="0">
              <a:solidFill>
                <a:schemeClr val="bg1"/>
              </a:solidFill>
              <a:latin typeface="Arial Narrow" panose="020B0606020202030204" pitchFamily="34" charset="0"/>
            </a:endParaRPr>
          </a:p>
        </p:txBody>
      </p:sp>
      <p:sp>
        <p:nvSpPr>
          <p:cNvPr id="9" name="TextBox 8"/>
          <p:cNvSpPr txBox="1"/>
          <p:nvPr/>
        </p:nvSpPr>
        <p:spPr>
          <a:xfrm>
            <a:off x="6460083" y="1306636"/>
            <a:ext cx="5223018" cy="4770537"/>
          </a:xfrm>
          <a:prstGeom prst="rect">
            <a:avLst/>
          </a:prstGeom>
          <a:solidFill>
            <a:schemeClr val="accent1">
              <a:lumMod val="20000"/>
              <a:lumOff val="80000"/>
            </a:schemeClr>
          </a:solidFill>
          <a:ln>
            <a:solidFill>
              <a:schemeClr val="bg1"/>
            </a:solidFill>
          </a:ln>
          <a:effectLst>
            <a:softEdge rad="63500"/>
          </a:effectLst>
        </p:spPr>
        <p:txBody>
          <a:bodyPr wrap="square" rtlCol="0">
            <a:spAutoFit/>
          </a:bodyPr>
          <a:lstStyle/>
          <a:p>
            <a:pPr algn="ctr"/>
            <a:r>
              <a:rPr lang="en-US" sz="2400" b="1" dirty="0" smtClean="0">
                <a:latin typeface="Arial Narrow" panose="020B0606020202030204" pitchFamily="34" charset="0"/>
              </a:rPr>
              <a:t>Directions:</a:t>
            </a:r>
          </a:p>
          <a:p>
            <a:pPr marL="342900" indent="-342900">
              <a:buFont typeface="Courier New" panose="02070309020205020404" pitchFamily="49" charset="0"/>
              <a:buChar char="o"/>
            </a:pPr>
            <a:endParaRPr lang="en-US" sz="2000" dirty="0" smtClean="0">
              <a:latin typeface="Arial Narrow" panose="020B0606020202030204" pitchFamily="34" charset="0"/>
            </a:endParaRPr>
          </a:p>
          <a:p>
            <a:pPr marL="342900" indent="-342900">
              <a:buFont typeface="Courier New" panose="02070309020205020404" pitchFamily="49" charset="0"/>
              <a:buChar char="o"/>
            </a:pPr>
            <a:r>
              <a:rPr lang="en-US" sz="2000" dirty="0" smtClean="0">
                <a:latin typeface="Arial Narrow" panose="020B0606020202030204" pitchFamily="34" charset="0"/>
              </a:rPr>
              <a:t>Within your group, take a few minutes to design your greenhouse. Ensure your growing area (egg carton) will be able to fit inside.</a:t>
            </a:r>
          </a:p>
          <a:p>
            <a:endParaRPr lang="en-US" sz="2000" dirty="0" smtClean="0">
              <a:latin typeface="Arial Narrow" panose="020B0606020202030204" pitchFamily="34" charset="0"/>
            </a:endParaRPr>
          </a:p>
          <a:p>
            <a:pPr marL="342900" indent="-342900">
              <a:buFont typeface="Courier New" panose="02070309020205020404" pitchFamily="49" charset="0"/>
              <a:buChar char="o"/>
            </a:pPr>
            <a:r>
              <a:rPr lang="en-US" sz="2000" dirty="0" smtClean="0">
                <a:latin typeface="Arial Narrow" panose="020B0606020202030204" pitchFamily="34" charset="0"/>
              </a:rPr>
              <a:t>Assess the materials available for construction:</a:t>
            </a:r>
          </a:p>
          <a:p>
            <a:pPr marL="800100" lvl="1" indent="-342900">
              <a:buFont typeface="Arial" panose="020B0604020202020204" pitchFamily="34" charset="0"/>
              <a:buChar char="•"/>
            </a:pPr>
            <a:r>
              <a:rPr lang="en-US" sz="2000" dirty="0" smtClean="0">
                <a:latin typeface="Arial Narrow" panose="020B0606020202030204" pitchFamily="34" charset="0"/>
              </a:rPr>
              <a:t>Cardstock</a:t>
            </a:r>
          </a:p>
          <a:p>
            <a:pPr marL="800100" lvl="1" indent="-342900">
              <a:buFont typeface="Arial" panose="020B0604020202020204" pitchFamily="34" charset="0"/>
              <a:buChar char="•"/>
            </a:pPr>
            <a:r>
              <a:rPr lang="en-US" sz="2000" dirty="0" smtClean="0">
                <a:latin typeface="Arial Narrow" panose="020B0606020202030204" pitchFamily="34" charset="0"/>
              </a:rPr>
              <a:t>Tape</a:t>
            </a:r>
          </a:p>
          <a:p>
            <a:pPr marL="800100" lvl="1" indent="-342900">
              <a:buFont typeface="Arial" panose="020B0604020202020204" pitchFamily="34" charset="0"/>
              <a:buChar char="•"/>
            </a:pPr>
            <a:r>
              <a:rPr lang="en-US" sz="2000" dirty="0" smtClean="0">
                <a:latin typeface="Arial Narrow" panose="020B0606020202030204" pitchFamily="34" charset="0"/>
              </a:rPr>
              <a:t>Plastic wrap</a:t>
            </a:r>
          </a:p>
          <a:p>
            <a:pPr marL="800100" lvl="1" indent="-342900">
              <a:buFont typeface="Arial" panose="020B0604020202020204" pitchFamily="34" charset="0"/>
              <a:buChar char="•"/>
            </a:pPr>
            <a:r>
              <a:rPr lang="en-US" sz="2000" dirty="0" smtClean="0">
                <a:latin typeface="Arial Narrow" panose="020B0606020202030204" pitchFamily="34" charset="0"/>
              </a:rPr>
              <a:t>Recyclables</a:t>
            </a:r>
          </a:p>
          <a:p>
            <a:pPr lvl="1"/>
            <a:endParaRPr lang="en-US" sz="2000" dirty="0" smtClean="0">
              <a:latin typeface="Arial Narrow" panose="020B0606020202030204" pitchFamily="34" charset="0"/>
            </a:endParaRPr>
          </a:p>
          <a:p>
            <a:pPr marL="342900" lvl="0" indent="-342900">
              <a:buFont typeface="Courier New" panose="02070309020205020404" pitchFamily="49" charset="0"/>
              <a:buChar char="o"/>
            </a:pPr>
            <a:r>
              <a:rPr lang="en-US" sz="2000" dirty="0">
                <a:solidFill>
                  <a:prstClr val="black"/>
                </a:solidFill>
                <a:latin typeface="Arial Narrow" panose="020B0606020202030204" pitchFamily="34" charset="0"/>
              </a:rPr>
              <a:t>Construct your </a:t>
            </a:r>
            <a:r>
              <a:rPr lang="en-US" sz="2000" dirty="0" smtClean="0">
                <a:solidFill>
                  <a:prstClr val="black"/>
                </a:solidFill>
                <a:latin typeface="Arial Narrow" panose="020B0606020202030204" pitchFamily="34" charset="0"/>
              </a:rPr>
              <a:t>greenhouse/conservatory in the defined time constraints.</a:t>
            </a:r>
            <a:endParaRPr lang="en-US" sz="2000" dirty="0">
              <a:latin typeface="Arial Narrow" panose="020B0606020202030204" pitchFamily="34" charset="0"/>
            </a:endParaRPr>
          </a:p>
          <a:p>
            <a:pPr algn="ctr"/>
            <a:endParaRPr lang="en-US" sz="2000" dirty="0">
              <a:latin typeface="Arial Narrow" panose="020B0606020202030204" pitchFamily="34" charset="0"/>
            </a:endParaRPr>
          </a:p>
        </p:txBody>
      </p:sp>
      <p:pic>
        <p:nvPicPr>
          <p:cNvPr id="5" name="Picture 4"/>
          <p:cNvPicPr>
            <a:picLocks noChangeAspect="1"/>
          </p:cNvPicPr>
          <p:nvPr/>
        </p:nvPicPr>
        <p:blipFill>
          <a:blip r:embed="rId3"/>
          <a:stretch>
            <a:fillRect/>
          </a:stretch>
        </p:blipFill>
        <p:spPr>
          <a:xfrm>
            <a:off x="436017" y="4126113"/>
            <a:ext cx="3048000" cy="2286000"/>
          </a:xfrm>
          <a:prstGeom prst="rect">
            <a:avLst/>
          </a:prstGeom>
        </p:spPr>
      </p:pic>
      <p:pic>
        <p:nvPicPr>
          <p:cNvPr id="10" name="Picture 9"/>
          <p:cNvPicPr>
            <a:picLocks noChangeAspect="1"/>
          </p:cNvPicPr>
          <p:nvPr/>
        </p:nvPicPr>
        <p:blipFill rotWithShape="1">
          <a:blip r:embed="rId4"/>
          <a:srcRect t="14425" b="14307"/>
          <a:stretch/>
        </p:blipFill>
        <p:spPr>
          <a:xfrm>
            <a:off x="259341" y="1468368"/>
            <a:ext cx="4572000" cy="2443794"/>
          </a:xfrm>
          <a:prstGeom prst="rect">
            <a:avLst/>
          </a:prstGeom>
        </p:spPr>
      </p:pic>
      <p:pic>
        <p:nvPicPr>
          <p:cNvPr id="4" name="Picture 3"/>
          <p:cNvPicPr>
            <a:picLocks noChangeAspect="1"/>
          </p:cNvPicPr>
          <p:nvPr/>
        </p:nvPicPr>
        <p:blipFill>
          <a:blip r:embed="rId5"/>
          <a:stretch>
            <a:fillRect/>
          </a:stretch>
        </p:blipFill>
        <p:spPr>
          <a:xfrm>
            <a:off x="3848100" y="1468368"/>
            <a:ext cx="2247900" cy="3276600"/>
          </a:xfrm>
          <a:prstGeom prst="rect">
            <a:avLst/>
          </a:prstGeom>
        </p:spPr>
      </p:pic>
    </p:spTree>
    <p:extLst>
      <p:ext uri="{BB962C8B-B14F-4D97-AF65-F5344CB8AC3E}">
        <p14:creationId xmlns:p14="http://schemas.microsoft.com/office/powerpoint/2010/main" val="8956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1418</Words>
  <Application>Microsoft Office PowerPoint</Application>
  <PresentationFormat>Widescreen</PresentationFormat>
  <Paragraphs>75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Calibri Light</vt:lpstr>
      <vt:lpstr>Courier New</vt:lpstr>
      <vt:lpstr>1_Office Theme</vt:lpstr>
      <vt:lpstr>PowerPoint Presentation</vt:lpstr>
      <vt:lpstr>DRI’s Connection to K-12 Education </vt:lpstr>
      <vt:lpstr>Green Boxes</vt:lpstr>
      <vt:lpstr>Artful Architecture Green Box</vt:lpstr>
      <vt:lpstr>The Greenhouse Effect</vt:lpstr>
      <vt:lpstr>Greenhouses</vt:lpstr>
      <vt:lpstr>Conservatory Construction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Peterson</dc:creator>
  <cp:lastModifiedBy>Mackenzie Peterson</cp:lastModifiedBy>
  <cp:revision>7</cp:revision>
  <dcterms:created xsi:type="dcterms:W3CDTF">2017-01-13T23:00:40Z</dcterms:created>
  <dcterms:modified xsi:type="dcterms:W3CDTF">2017-01-14T18:54:25Z</dcterms:modified>
</cp:coreProperties>
</file>